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5" r:id="rId9"/>
    <p:sldId id="268" r:id="rId10"/>
    <p:sldId id="281" r:id="rId11"/>
    <p:sldId id="279" r:id="rId12"/>
    <p:sldId id="280" r:id="rId13"/>
    <p:sldId id="283" r:id="rId14"/>
    <p:sldId id="284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gif>
</file>

<file path=ppt/media/image3.gif>
</file>

<file path=ppt/media/image4.gif>
</file>

<file path=ppt/media/image5.jpeg>
</file>

<file path=ppt/media/image6.gif>
</file>

<file path=ppt/media/image7.jpe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937D08-6110-464F-9DE1-F32CFBC7EC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F7DC054-0D78-48B1-9A04-DF49D874A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351D5D1-3B02-42E3-880F-2FDD38CC3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D0885B3-D3DD-4B01-9799-986D64F05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899D451-FC7E-4626-BEB3-17DDF7651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3174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3F7155-2D48-46D5-9093-525EFBA00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2BC641C-494B-4944-B4BA-A2259336F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BB33588-169E-43B8-B856-D5ADBCF5C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41627BD-652A-42EC-8F5F-4704347B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120137A-DD33-4698-B044-9FF704714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30920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C8617283-0467-4563-B634-576551CC8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84527063-AF26-40C0-B9B0-15D53D4D6B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039EBF0-8A43-4943-AAD4-BC857E1CB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A5E82D6-26E4-4922-8DCD-B2CA4E79F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E74BA51-CB07-43F4-BD2B-632DD0ADB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76150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11B0EF2-0DE8-4A24-A054-14A3873E6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D49DC96-A7D0-4CC1-9F85-3D2B127E6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0E26E4C-0684-459F-A3E2-814D98B80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655B7DC-2858-455C-A432-BE032320F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3C0CB50-63B5-4274-B39F-250D5D406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3956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7FC730-2234-4935-8FFB-87A0D5A4D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633CF35-6C93-4D01-95BF-4FA0A393F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3CD845C-BB06-4432-8FEE-FEF3E7EB9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0D64616-356C-492B-9FAF-5628328EA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B9D2725-2449-4146-B03D-9586A7919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78878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507789-DF21-43C0-B4D1-9F300CA8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463ECD-7D2E-4CD4-B818-68B78E915B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BB1187E-C827-48A4-B976-97B4A2448E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A58C019-0AE2-4AF1-9DDE-DF5107DBB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E2E9200-D9BA-4F9F-9B80-0ED1D36C0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BD6CD80-6C0E-4085-ABD9-923F43B1B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4937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2F98817-6413-4A2B-BAE9-2F2B7A0ED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DA5D74F-9A1E-4178-A22C-8E06247CF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1FD598F-6CA6-41A2-A82B-FC04F3F9E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5044E91B-594E-49B6-9EE5-5DB48F47B2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270745D-AA6A-4124-99CD-55EE1299F0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4EFB82C-7CD8-4B4B-B4D4-61E4FCFC7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AA8B2A2B-BE24-445A-9FC1-0BBC36A40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3C897F30-167D-4FA1-8224-0F9765D9F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518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A6B5A4-DD80-4309-B9C9-BBD088CD0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8F82D31-CDCA-4BA4-AEF9-A9410319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9E6B113-5817-4B32-B8AD-7464F351D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3E4CDDF-927D-46B4-A754-3B5CFFD50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7365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95566828-7E0D-4AC1-853F-B5407E9A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1E4554B3-A6BB-4E73-8FE5-F0882DADF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B3A93B8-078A-4C6D-8D5A-DD40743D7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61698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725E93-189C-4961-8F93-E0443C1C2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E0DBA1-20DE-4A00-9FFA-41F4D582D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C1A739B-1AE2-49BA-985F-123D8F1C2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3274167-0288-473F-8FEB-066776F46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D0C8C0F-6B63-4DD7-A6D2-E99AE8BFF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BE971F7-A559-4925-8414-3CC46931F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741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421E684-92B7-4D60-A452-77830A784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54E7D27F-C690-412A-914A-E146DF727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9A7CAAE-D63F-4337-A4FC-19E294EB5D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468C73E-E33D-4DFA-8722-0014FA090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77BAC4D-8F86-4B27-880B-731C30394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50C8FCF-0507-4E10-8B24-989CA72E5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65775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C54AB7CF-B3F9-4FA9-88E4-CA2352990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1930768-D5BB-4062-8505-B500CFF22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365365F-9DAA-4BB2-A102-226C053DCA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FD32D-9A26-4DE9-B542-CA27DC86332D}" type="datetimeFigureOut">
              <a:rPr lang="hu-HU" smtClean="0"/>
              <a:pPr/>
              <a:t>2017. 12. 11.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708819B-A7C7-45A4-8A18-E256E1800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F1310A1-C909-492B-811D-F9148D65A0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930AF-F16A-4B6A-B77F-94836BE06FD7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92779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45C399-FB16-4583-8AD8-8D3EED60D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hu-HU" dirty="0"/>
              <a:t>Játékanimáció</a:t>
            </a:r>
          </a:p>
        </p:txBody>
      </p:sp>
    </p:spTree>
    <p:extLst>
      <p:ext uri="{BB962C8B-B14F-4D97-AF65-F5344CB8AC3E}">
        <p14:creationId xmlns:p14="http://schemas.microsoft.com/office/powerpoint/2010/main" val="786108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158A75-60A2-42A3-A802-736E020C7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2D animáció HOPA játékokban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F54744-E8D4-4E85-8E89-B2E2D0738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hu-HU" dirty="0"/>
              <a:t>Kreatív megoldások</a:t>
            </a:r>
          </a:p>
          <a:p>
            <a:pPr lvl="1"/>
            <a:r>
              <a:rPr lang="hu-HU" dirty="0"/>
              <a:t>Újrahasznosítható grafika</a:t>
            </a:r>
          </a:p>
          <a:p>
            <a:pPr lvl="1"/>
            <a:r>
              <a:rPr lang="hu-HU" dirty="0"/>
              <a:t>2D-ben nehezebb a térbeli elhelyezkedést éreztetni – sokat csalunk!</a:t>
            </a:r>
          </a:p>
          <a:p>
            <a:pPr lvl="2"/>
            <a:r>
              <a:rPr lang="hu-HU" dirty="0" err="1"/>
              <a:t>Parallax</a:t>
            </a:r>
            <a:r>
              <a:rPr lang="hu-HU" dirty="0"/>
              <a:t> technika</a:t>
            </a:r>
          </a:p>
          <a:p>
            <a:pPr lvl="2"/>
            <a:r>
              <a:rPr lang="hu-HU" dirty="0"/>
              <a:t>Gyors váltások (</a:t>
            </a:r>
            <a:r>
              <a:rPr lang="hu-HU" dirty="0" err="1"/>
              <a:t>motion</a:t>
            </a:r>
            <a:r>
              <a:rPr lang="hu-HU" dirty="0"/>
              <a:t> </a:t>
            </a:r>
            <a:r>
              <a:rPr lang="hu-HU" dirty="0" err="1"/>
              <a:t>blur</a:t>
            </a:r>
            <a:r>
              <a:rPr lang="hu-HU" dirty="0"/>
              <a:t>)</a:t>
            </a:r>
          </a:p>
          <a:p>
            <a:pPr lvl="2"/>
            <a:r>
              <a:rPr lang="hu-HU" dirty="0"/>
              <a:t>Füst. Nagyon sok füst.</a:t>
            </a:r>
          </a:p>
          <a:p>
            <a:r>
              <a:rPr lang="hu-HU" dirty="0"/>
              <a:t>Szoros együttműködés grafikusok, programozók és animátorok között</a:t>
            </a:r>
          </a:p>
          <a:p>
            <a:pPr lvl="1"/>
            <a:r>
              <a:rPr lang="hu-HU" dirty="0" err="1"/>
              <a:t>In-engine</a:t>
            </a:r>
            <a:r>
              <a:rPr lang="hu-HU" dirty="0"/>
              <a:t> animációk kapcsán mindkét csoporttal, </a:t>
            </a:r>
            <a:r>
              <a:rPr lang="hu-HU" dirty="0" err="1"/>
              <a:t>cutscene</a:t>
            </a:r>
            <a:r>
              <a:rPr lang="hu-HU" dirty="0"/>
              <a:t> videók elkészítése során inkább grafikusokkal, art </a:t>
            </a:r>
            <a:r>
              <a:rPr lang="hu-HU" dirty="0" err="1"/>
              <a:t>directorokkal</a:t>
            </a:r>
            <a:endParaRPr lang="hu-HU" dirty="0"/>
          </a:p>
          <a:p>
            <a:pPr lvl="1"/>
            <a:r>
              <a:rPr lang="hu-HU" dirty="0"/>
              <a:t>A részfolyamatok végén kapcsolódunk be a munkába (kész grafika, kész/félkész programozás)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08523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D66CB2-4D4C-455B-8AD4-8CAC33482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VFX HOPA játékokban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21C7DA8-BD50-416B-A714-DA2EFA458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hu-HU" dirty="0"/>
              <a:t>Segít elterelni a figyelmet a 2D animációk hiányosságairól</a:t>
            </a:r>
          </a:p>
          <a:p>
            <a:r>
              <a:rPr lang="hu-HU" dirty="0"/>
              <a:t>Teljesen eltakarhatja azokat a mozgásokat, amiket 2D elemekből nem lehetne megoldani (pl. séta/futás helyett füstként történő közlekedés)</a:t>
            </a:r>
          </a:p>
          <a:p>
            <a:r>
              <a:rPr lang="hu-HU" dirty="0" err="1"/>
              <a:t>In-engine</a:t>
            </a:r>
            <a:r>
              <a:rPr lang="hu-HU" dirty="0"/>
              <a:t> VFX:</a:t>
            </a:r>
          </a:p>
          <a:p>
            <a:pPr lvl="1"/>
            <a:r>
              <a:rPr lang="hu-HU" dirty="0"/>
              <a:t>HUD effektek (hint, gomb </a:t>
            </a:r>
            <a:r>
              <a:rPr lang="hu-HU" dirty="0" err="1"/>
              <a:t>overlay</a:t>
            </a:r>
            <a:r>
              <a:rPr lang="hu-HU" dirty="0"/>
              <a:t> stb.)</a:t>
            </a:r>
          </a:p>
          <a:p>
            <a:pPr lvl="1"/>
            <a:r>
              <a:rPr lang="hu-HU" dirty="0"/>
              <a:t>Háttérmozgások (eső, hó, szél, tűz stb.)</a:t>
            </a:r>
          </a:p>
          <a:p>
            <a:pPr lvl="1"/>
            <a:r>
              <a:rPr lang="hu-HU" dirty="0"/>
              <a:t>Tárgyak, interakciók által kiváltott effektek (robbanás, por, törmelék stb.)</a:t>
            </a:r>
          </a:p>
          <a:p>
            <a:r>
              <a:rPr lang="hu-HU" dirty="0"/>
              <a:t>Komolyabb effektek egész képernyős videókban:</a:t>
            </a:r>
          </a:p>
          <a:p>
            <a:pPr lvl="1"/>
            <a:r>
              <a:rPr lang="hu-HU" dirty="0" err="1"/>
              <a:t>After</a:t>
            </a:r>
            <a:r>
              <a:rPr lang="hu-HU" dirty="0"/>
              <a:t> </a:t>
            </a:r>
            <a:r>
              <a:rPr lang="hu-HU" dirty="0" err="1"/>
              <a:t>Effects-ben</a:t>
            </a:r>
            <a:r>
              <a:rPr lang="hu-HU" dirty="0"/>
              <a:t> készülnek</a:t>
            </a:r>
          </a:p>
          <a:p>
            <a:pPr lvl="1"/>
            <a:r>
              <a:rPr lang="hu-HU" dirty="0"/>
              <a:t>Ugyanaz, ami </a:t>
            </a:r>
            <a:r>
              <a:rPr lang="hu-HU" dirty="0" err="1"/>
              <a:t>in-engine</a:t>
            </a:r>
            <a:r>
              <a:rPr lang="hu-HU" dirty="0"/>
              <a:t> is elkészülhet, csak szebb</a:t>
            </a:r>
          </a:p>
          <a:p>
            <a:pPr lvl="1"/>
            <a:r>
              <a:rPr lang="hu-HU" dirty="0"/>
              <a:t>Komolyabb varázslatok, dinamikus fény, egész képernyős torzítás</a:t>
            </a:r>
          </a:p>
        </p:txBody>
      </p:sp>
    </p:spTree>
    <p:extLst>
      <p:ext uri="{BB962C8B-B14F-4D97-AF65-F5344CB8AC3E}">
        <p14:creationId xmlns:p14="http://schemas.microsoft.com/office/powerpoint/2010/main" val="4077157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708A46-2FF7-42FC-8DEF-FFB4CF954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err="1"/>
              <a:t>Particle</a:t>
            </a:r>
            <a:r>
              <a:rPr lang="hu-HU" dirty="0"/>
              <a:t> tippek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2AE448-CCF0-40A2-AB85-56C454194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hu-HU" dirty="0"/>
              <a:t>Fontos, mivel (szinte kivétel nélkül) minden játék tartalmaz valamilyen </a:t>
            </a:r>
            <a:r>
              <a:rPr lang="hu-HU" dirty="0" err="1"/>
              <a:t>particle</a:t>
            </a:r>
            <a:r>
              <a:rPr lang="hu-HU" dirty="0"/>
              <a:t> effekteket</a:t>
            </a:r>
          </a:p>
          <a:p>
            <a:r>
              <a:rPr lang="hu-HU" dirty="0"/>
              <a:t>Legfontosabb </a:t>
            </a:r>
            <a:r>
              <a:rPr lang="hu-HU" dirty="0" err="1"/>
              <a:t>blend</a:t>
            </a:r>
            <a:r>
              <a:rPr lang="hu-HU" dirty="0"/>
              <a:t> módok (érdemes ezeket keverni effekten belül):</a:t>
            </a:r>
          </a:p>
          <a:p>
            <a:pPr lvl="1"/>
            <a:r>
              <a:rPr lang="hu-HU" dirty="0" err="1"/>
              <a:t>Normal</a:t>
            </a:r>
            <a:endParaRPr lang="hu-HU" dirty="0"/>
          </a:p>
          <a:p>
            <a:pPr lvl="1"/>
            <a:r>
              <a:rPr lang="hu-HU" dirty="0"/>
              <a:t>Add</a:t>
            </a:r>
          </a:p>
          <a:p>
            <a:pPr lvl="1"/>
            <a:r>
              <a:rPr lang="hu-HU" dirty="0" err="1"/>
              <a:t>Screen</a:t>
            </a:r>
            <a:endParaRPr lang="hu-HU" dirty="0"/>
          </a:p>
          <a:p>
            <a:pPr lvl="1"/>
            <a:r>
              <a:rPr lang="hu-HU" dirty="0" err="1"/>
              <a:t>Multiply</a:t>
            </a:r>
            <a:endParaRPr lang="hu-HU" dirty="0"/>
          </a:p>
          <a:p>
            <a:r>
              <a:rPr lang="hu-HU" dirty="0" err="1"/>
              <a:t>Particleszám</a:t>
            </a:r>
            <a:r>
              <a:rPr lang="hu-HU" dirty="0"/>
              <a:t>: projekttől és eszköztől függ, hogy mennyi </a:t>
            </a:r>
            <a:r>
              <a:rPr lang="hu-HU" dirty="0" err="1"/>
              <a:t>particle</a:t>
            </a:r>
            <a:r>
              <a:rPr lang="hu-HU" dirty="0"/>
              <a:t> lehet egyszerre a képernyőn</a:t>
            </a:r>
          </a:p>
          <a:p>
            <a:pPr lvl="1"/>
            <a:r>
              <a:rPr lang="hu-HU" dirty="0"/>
              <a:t>sok </a:t>
            </a:r>
            <a:r>
              <a:rPr lang="hu-HU" dirty="0" err="1"/>
              <a:t>particle</a:t>
            </a:r>
            <a:r>
              <a:rPr lang="hu-HU" dirty="0"/>
              <a:t> egyszerű textúrával</a:t>
            </a:r>
          </a:p>
          <a:p>
            <a:pPr lvl="1"/>
            <a:r>
              <a:rPr lang="hu-HU" dirty="0"/>
              <a:t>kevés </a:t>
            </a:r>
            <a:r>
              <a:rPr lang="hu-HU" dirty="0" err="1"/>
              <a:t>particle</a:t>
            </a:r>
            <a:r>
              <a:rPr lang="hu-HU" dirty="0"/>
              <a:t> bonyolultabb textúrával</a:t>
            </a:r>
          </a:p>
        </p:txBody>
      </p:sp>
    </p:spTree>
    <p:extLst>
      <p:ext uri="{BB962C8B-B14F-4D97-AF65-F5344CB8AC3E}">
        <p14:creationId xmlns:p14="http://schemas.microsoft.com/office/powerpoint/2010/main" val="1688560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708A46-2FF7-42FC-8DEF-FFB4CF954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err="1"/>
              <a:t>Particle</a:t>
            </a:r>
            <a:r>
              <a:rPr lang="hu-HU" dirty="0"/>
              <a:t> tippek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2AE448-CCF0-40A2-AB85-56C454194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hu-HU" dirty="0" err="1"/>
              <a:t>Emitterrel</a:t>
            </a:r>
            <a:r>
              <a:rPr lang="hu-HU" dirty="0"/>
              <a:t> kapcsolatos kérdések: </a:t>
            </a:r>
          </a:p>
          <a:p>
            <a:pPr lvl="1"/>
            <a:r>
              <a:rPr lang="hu-HU" dirty="0" err="1"/>
              <a:t>Emitterek</a:t>
            </a:r>
            <a:r>
              <a:rPr lang="hu-HU" dirty="0"/>
              <a:t> száma (textúrák száma és célja határozza meg)</a:t>
            </a:r>
          </a:p>
          <a:p>
            <a:pPr lvl="1"/>
            <a:r>
              <a:rPr lang="hu-HU" dirty="0"/>
              <a:t>Forma és irány: hány tengely mentén mozognak a textúrák? (2D vagy 3D?)</a:t>
            </a:r>
          </a:p>
          <a:p>
            <a:pPr lvl="1"/>
            <a:r>
              <a:rPr lang="hu-HU" dirty="0"/>
              <a:t>Lehet </a:t>
            </a:r>
            <a:r>
              <a:rPr lang="hu-HU" dirty="0" err="1"/>
              <a:t>randomizált</a:t>
            </a:r>
            <a:r>
              <a:rPr lang="hu-HU" dirty="0"/>
              <a:t>? (Elég </a:t>
            </a:r>
            <a:r>
              <a:rPr lang="hu-HU" dirty="0" err="1"/>
              <a:t>particle</a:t>
            </a:r>
            <a:r>
              <a:rPr lang="hu-HU" dirty="0"/>
              <a:t> „születik” hozzá?)</a:t>
            </a:r>
          </a:p>
          <a:p>
            <a:pPr lvl="1"/>
            <a:r>
              <a:rPr lang="hu-HU" dirty="0"/>
              <a:t>Időzítés: különböző </a:t>
            </a:r>
            <a:r>
              <a:rPr lang="hu-HU" dirty="0" err="1"/>
              <a:t>emitterek</a:t>
            </a:r>
            <a:r>
              <a:rPr lang="hu-HU" dirty="0"/>
              <a:t> eltérő időben történő indítása (pl. robbanás </a:t>
            </a:r>
            <a:r>
              <a:rPr lang="hu-HU" dirty="0" err="1"/>
              <a:t>emitter</a:t>
            </a:r>
            <a:r>
              <a:rPr lang="hu-HU" dirty="0"/>
              <a:t> &gt; láng </a:t>
            </a:r>
            <a:r>
              <a:rPr lang="hu-HU" dirty="0" err="1"/>
              <a:t>emitter</a:t>
            </a:r>
            <a:r>
              <a:rPr lang="hu-HU" dirty="0"/>
              <a:t> &gt; füst </a:t>
            </a:r>
            <a:r>
              <a:rPr lang="hu-HU" dirty="0" err="1"/>
              <a:t>emitter</a:t>
            </a:r>
            <a:r>
              <a:rPr lang="hu-HU" dirty="0"/>
              <a:t>)</a:t>
            </a:r>
          </a:p>
          <a:p>
            <a:r>
              <a:rPr lang="hu-HU" dirty="0" err="1"/>
              <a:t>Particle</a:t>
            </a:r>
            <a:r>
              <a:rPr lang="hu-HU" dirty="0"/>
              <a:t> System </a:t>
            </a:r>
            <a:r>
              <a:rPr lang="hu-HU" dirty="0" err="1"/>
              <a:t>Curves</a:t>
            </a:r>
            <a:r>
              <a:rPr lang="hu-HU" dirty="0"/>
              <a:t>: görbék használata elengedhetetlen!</a:t>
            </a:r>
          </a:p>
          <a:p>
            <a:r>
              <a:rPr lang="hu-HU" dirty="0"/>
              <a:t>Színek:</a:t>
            </a:r>
          </a:p>
          <a:p>
            <a:pPr lvl="1"/>
            <a:r>
              <a:rPr lang="hu-HU" dirty="0"/>
              <a:t>fehér textúra lehetővé teszi a </a:t>
            </a:r>
            <a:r>
              <a:rPr lang="hu-HU" dirty="0" err="1"/>
              <a:t>particle</a:t>
            </a:r>
            <a:r>
              <a:rPr lang="hu-HU" dirty="0"/>
              <a:t> „életén” át történő színezést</a:t>
            </a:r>
          </a:p>
          <a:p>
            <a:pPr lvl="1"/>
            <a:r>
              <a:rPr lang="hu-HU" dirty="0"/>
              <a:t>bizonyos effektek megkövetelik a színes textúrát</a:t>
            </a:r>
          </a:p>
          <a:p>
            <a:r>
              <a:rPr lang="hu-HU" dirty="0" err="1"/>
              <a:t>Sprite</a:t>
            </a:r>
            <a:r>
              <a:rPr lang="hu-HU" dirty="0"/>
              <a:t>: bizonyos effektekben a </a:t>
            </a:r>
            <a:r>
              <a:rPr lang="hu-HU" dirty="0" err="1"/>
              <a:t>particle</a:t>
            </a:r>
            <a:r>
              <a:rPr lang="hu-HU" dirty="0"/>
              <a:t> </a:t>
            </a:r>
            <a:r>
              <a:rPr lang="hu-HU" dirty="0" err="1"/>
              <a:t>képszekvencia</a:t>
            </a:r>
            <a:r>
              <a:rPr lang="hu-HU" dirty="0"/>
              <a:t> is lehet</a:t>
            </a:r>
          </a:p>
        </p:txBody>
      </p:sp>
    </p:spTree>
    <p:extLst>
      <p:ext uri="{BB962C8B-B14F-4D97-AF65-F5344CB8AC3E}">
        <p14:creationId xmlns:p14="http://schemas.microsoft.com/office/powerpoint/2010/main" val="1688560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D:\jatekanimacio\videók\unity_particle\slash_impact_flash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10636" y="4919010"/>
            <a:ext cx="1721224" cy="1721222"/>
          </a:xfrm>
          <a:prstGeom prst="rect">
            <a:avLst/>
          </a:prstGeom>
          <a:noFill/>
        </p:spPr>
      </p:pic>
      <p:pic>
        <p:nvPicPr>
          <p:cNvPr id="2058" name="Picture 10" descr="D:\jatekanimacio\videók\unity_particle\slash_impact_fir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34119" y="2599767"/>
            <a:ext cx="2380314" cy="2380316"/>
          </a:xfrm>
          <a:prstGeom prst="rect">
            <a:avLst/>
          </a:prstGeom>
          <a:noFill/>
        </p:spPr>
      </p:pic>
      <p:pic>
        <p:nvPicPr>
          <p:cNvPr id="2059" name="Picture 11" descr="D:\jatekanimacio\videók\unity_particle\lightning_sheet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75200" y="3155576"/>
            <a:ext cx="3209368" cy="3209368"/>
          </a:xfrm>
          <a:prstGeom prst="rect">
            <a:avLst/>
          </a:prstGeom>
          <a:noFill/>
        </p:spPr>
      </p:pic>
      <p:pic>
        <p:nvPicPr>
          <p:cNvPr id="2054" name="Picture 6" descr="D:\jatekanimacio\videók\unity_particle\basic_flame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052326" y="457200"/>
            <a:ext cx="2168805" cy="2168805"/>
          </a:xfrm>
          <a:prstGeom prst="rect">
            <a:avLst/>
          </a:prstGeom>
          <a:noFill/>
        </p:spPr>
      </p:pic>
      <p:pic>
        <p:nvPicPr>
          <p:cNvPr id="2055" name="Picture 7" descr="D:\jatekanimacio\videók\unity_particle\flame_spark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311480" y="457200"/>
            <a:ext cx="2168805" cy="2168805"/>
          </a:xfrm>
          <a:prstGeom prst="rect">
            <a:avLst/>
          </a:prstGeom>
          <a:noFill/>
        </p:spPr>
      </p:pic>
      <p:pic>
        <p:nvPicPr>
          <p:cNvPr id="2057" name="Picture 9" descr="D:\jatekanimacio\videók\unity_particle\smoke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8561387" y="457200"/>
            <a:ext cx="2168805" cy="2168805"/>
          </a:xfrm>
          <a:prstGeom prst="rect">
            <a:avLst/>
          </a:prstGeom>
          <a:noFill/>
        </p:spPr>
      </p:pic>
      <p:pic>
        <p:nvPicPr>
          <p:cNvPr id="2060" name="Picture 12" descr="D:\jatekanimacio\videók\unity_particle\source_particle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299882" y="396595"/>
            <a:ext cx="2381250" cy="2381250"/>
          </a:xfrm>
          <a:prstGeom prst="rect">
            <a:avLst/>
          </a:prstGeom>
          <a:noFill/>
        </p:spPr>
      </p:pic>
      <p:pic>
        <p:nvPicPr>
          <p:cNvPr id="2061" name="Picture 13" descr="D:\jatekanimacio\videók\unity_particle\linear_slash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2214282" y="2984500"/>
            <a:ext cx="1828800" cy="1828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B6BBAF-34C9-437B-883C-0F77614F0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Bevezetés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DAE9FF9-12C0-4555-A57E-3F233DCEC4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mozgás illúziója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9E8199E-F099-441A-A836-9690BCBDAEC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/>
              <a:t>Az animáció egymástól eltérő képkockák sorozata</a:t>
            </a:r>
          </a:p>
          <a:p>
            <a:r>
              <a:rPr lang="hu-HU" dirty="0"/>
              <a:t>A képek egymásutánisága kelti a mozgás hatását</a:t>
            </a:r>
          </a:p>
          <a:p>
            <a:r>
              <a:rPr lang="hu-HU" dirty="0"/>
              <a:t>Agyunk kiegészíti a hiányt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D0B6283B-8C98-41FF-A30A-262C34C5E9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/>
              <a:t>Animáció típusai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F2A7522-55D7-4BAA-A6C6-25055483F86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hu-HU" dirty="0"/>
              <a:t>Hagyományos technikák:</a:t>
            </a:r>
          </a:p>
          <a:p>
            <a:pPr lvl="1"/>
            <a:r>
              <a:rPr lang="hu-HU" dirty="0" err="1"/>
              <a:t>Frame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frame</a:t>
            </a:r>
            <a:endParaRPr lang="hu-HU" dirty="0"/>
          </a:p>
          <a:p>
            <a:pPr lvl="1"/>
            <a:r>
              <a:rPr lang="hu-HU" dirty="0"/>
              <a:t>Stop </a:t>
            </a:r>
            <a:r>
              <a:rPr lang="hu-HU" dirty="0" err="1"/>
              <a:t>motion</a:t>
            </a:r>
            <a:endParaRPr lang="hu-HU" dirty="0"/>
          </a:p>
          <a:p>
            <a:r>
              <a:rPr lang="hu-HU" dirty="0"/>
              <a:t>Számítógépes technikák:</a:t>
            </a:r>
          </a:p>
          <a:p>
            <a:pPr lvl="1"/>
            <a:r>
              <a:rPr lang="hu-HU" dirty="0"/>
              <a:t>2D</a:t>
            </a:r>
          </a:p>
          <a:p>
            <a:pPr lvl="1"/>
            <a:r>
              <a:rPr lang="hu-HU" dirty="0"/>
              <a:t>3D</a:t>
            </a:r>
          </a:p>
        </p:txBody>
      </p:sp>
    </p:spTree>
    <p:extLst>
      <p:ext uri="{BB962C8B-B14F-4D97-AF65-F5344CB8AC3E}">
        <p14:creationId xmlns:p14="http://schemas.microsoft.com/office/powerpoint/2010/main" val="3898041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ím 11">
            <a:extLst>
              <a:ext uri="{FF2B5EF4-FFF2-40B4-BE49-F238E27FC236}">
                <a16:creationId xmlns:a16="http://schemas.microsoft.com/office/drawing/2014/main" id="{4EB9900D-10FE-4A8C-A814-49D34BCC3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Hagyományos technikák: </a:t>
            </a:r>
            <a:r>
              <a:rPr lang="hu-HU" dirty="0" err="1"/>
              <a:t>frame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frame</a:t>
            </a:r>
            <a:endParaRPr lang="hu-HU" dirty="0"/>
          </a:p>
        </p:txBody>
      </p:sp>
      <p:sp>
        <p:nvSpPr>
          <p:cNvPr id="14" name="Tartalom helye 13">
            <a:extLst>
              <a:ext uri="{FF2B5EF4-FFF2-40B4-BE49-F238E27FC236}">
                <a16:creationId xmlns:a16="http://schemas.microsoft.com/office/drawing/2014/main" id="{24F90B1C-49E2-4F58-9987-E24AC4E00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Hagyományos eszközök (papír, ceruza, toll, festék stb.)</a:t>
            </a:r>
          </a:p>
          <a:p>
            <a:r>
              <a:rPr lang="hu-HU" dirty="0"/>
              <a:t>Limitált képkockaszám</a:t>
            </a:r>
          </a:p>
          <a:p>
            <a:r>
              <a:rPr lang="hu-HU" dirty="0"/>
              <a:t>Régi rajzfilmek</a:t>
            </a:r>
          </a:p>
          <a:p>
            <a:r>
              <a:rPr lang="hu-HU" dirty="0"/>
              <a:t>Mára szinte teljesen kihalt – hatékonyabb eszközök és módszerek vették át a helyét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73F2481E-EE18-4F21-9984-AB7791C0B7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255" y="4096989"/>
            <a:ext cx="4536525" cy="2551795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51257A7C-DD63-4893-BD19-E74F888A95C9}"/>
              </a:ext>
            </a:extLst>
          </p:cNvPr>
          <p:cNvSpPr txBox="1"/>
          <p:nvPr/>
        </p:nvSpPr>
        <p:spPr>
          <a:xfrm>
            <a:off x="4638999" y="6279452"/>
            <a:ext cx="2758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Aaron Blaise munka közben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C227B1CF-1C5C-4C3C-9B5F-FE3D92176E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999" y="4096989"/>
            <a:ext cx="2710909" cy="203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54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ím 10">
            <a:extLst>
              <a:ext uri="{FF2B5EF4-FFF2-40B4-BE49-F238E27FC236}">
                <a16:creationId xmlns:a16="http://schemas.microsoft.com/office/drawing/2014/main" id="{4AB62BA2-867A-4290-B188-0EAA9E543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err="1"/>
              <a:t>Frame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frame</a:t>
            </a:r>
            <a:r>
              <a:rPr lang="hu-HU" dirty="0"/>
              <a:t> napjainkban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E41BB690-E84A-46E5-A048-B5A23E69C01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99" y="2592200"/>
            <a:ext cx="3810000" cy="2152650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BEEA5C9C-F621-41F7-A024-B2ACF3A716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519" y="2592200"/>
            <a:ext cx="3902279" cy="3853501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1B8C79F0-D648-4391-9D7C-53B0423CFBE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99" y="4835525"/>
            <a:ext cx="5152561" cy="161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937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ím 11">
            <a:extLst>
              <a:ext uri="{FF2B5EF4-FFF2-40B4-BE49-F238E27FC236}">
                <a16:creationId xmlns:a16="http://schemas.microsoft.com/office/drawing/2014/main" id="{4EB9900D-10FE-4A8C-A814-49D34BCC3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Hagyományos technikák: stop </a:t>
            </a:r>
            <a:r>
              <a:rPr lang="hu-HU" dirty="0" err="1"/>
              <a:t>motion</a:t>
            </a:r>
            <a:endParaRPr lang="hu-HU" dirty="0"/>
          </a:p>
        </p:txBody>
      </p:sp>
      <p:sp>
        <p:nvSpPr>
          <p:cNvPr id="14" name="Tartalom helye 13">
            <a:extLst>
              <a:ext uri="{FF2B5EF4-FFF2-40B4-BE49-F238E27FC236}">
                <a16:creationId xmlns:a16="http://schemas.microsoft.com/office/drawing/2014/main" id="{24F90B1C-49E2-4F58-9987-E24AC4E00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Hagyományos eszközök (bábuk, </a:t>
            </a:r>
            <a:r>
              <a:rPr lang="hu-HU" dirty="0" err="1"/>
              <a:t>greenbox</a:t>
            </a:r>
            <a:r>
              <a:rPr lang="hu-HU" dirty="0"/>
              <a:t>, fényképezőgép)</a:t>
            </a:r>
          </a:p>
          <a:p>
            <a:r>
              <a:rPr lang="hu-HU" dirty="0"/>
              <a:t>Limitált képkockaszám</a:t>
            </a:r>
          </a:p>
          <a:p>
            <a:r>
              <a:rPr lang="hu-HU" dirty="0"/>
              <a:t>Régi szörnyfilmek</a:t>
            </a:r>
          </a:p>
          <a:p>
            <a:r>
              <a:rPr lang="hu-HU" dirty="0"/>
              <a:t>Mára szinte teljesen kihalt – CG vette át a helyét</a:t>
            </a:r>
          </a:p>
          <a:p>
            <a:r>
              <a:rPr lang="hu-HU" dirty="0"/>
              <a:t>(</a:t>
            </a:r>
            <a:r>
              <a:rPr lang="hu-HU" dirty="0" err="1"/>
              <a:t>Claymation</a:t>
            </a:r>
            <a:r>
              <a:rPr lang="hu-HU" dirty="0"/>
              <a:t>)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1257A7C-DD63-4893-BD19-E74F888A95C9}"/>
              </a:ext>
            </a:extLst>
          </p:cNvPr>
          <p:cNvSpPr txBox="1"/>
          <p:nvPr/>
        </p:nvSpPr>
        <p:spPr>
          <a:xfrm>
            <a:off x="5153426" y="6279452"/>
            <a:ext cx="3185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Ray </a:t>
            </a: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Harryhausen</a:t>
            </a: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 munka közben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090B842-145F-48D4-9260-9DE87DCC5C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779" y="3917440"/>
            <a:ext cx="3957156" cy="2184350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04030A46-C7AA-4132-B1D7-1AE2C8F041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658" y="3917440"/>
            <a:ext cx="3618448" cy="273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79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D444FB93-545E-48A5-B594-14A3FA87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Stop </a:t>
            </a:r>
            <a:r>
              <a:rPr lang="hu-HU" dirty="0" err="1"/>
              <a:t>motion</a:t>
            </a:r>
            <a:r>
              <a:rPr lang="hu-HU" dirty="0"/>
              <a:t> napjainkban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BC44413C-630F-4C66-8F67-76EC98F741D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559" y="1600200"/>
            <a:ext cx="2466975" cy="3657600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8E1A55C2-1F64-413A-AD34-2A145DB8A2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936" y="1600200"/>
            <a:ext cx="4537511" cy="255235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7C4CD2B0-EB5E-4F11-A8AF-D22CF0515F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84" y="4207079"/>
            <a:ext cx="3840663" cy="242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78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ím 11">
            <a:extLst>
              <a:ext uri="{FF2B5EF4-FFF2-40B4-BE49-F238E27FC236}">
                <a16:creationId xmlns:a16="http://schemas.microsoft.com/office/drawing/2014/main" id="{4EB9900D-10FE-4A8C-A814-49D34BCC3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Számítógépes technikák</a:t>
            </a:r>
          </a:p>
        </p:txBody>
      </p:sp>
      <p:sp>
        <p:nvSpPr>
          <p:cNvPr id="14" name="Tartalom helye 13">
            <a:extLst>
              <a:ext uri="{FF2B5EF4-FFF2-40B4-BE49-F238E27FC236}">
                <a16:creationId xmlns:a16="http://schemas.microsoft.com/office/drawing/2014/main" id="{24F90B1C-49E2-4F58-9987-E24AC4E00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Hatékonyabb a hagyományos megoldásoknál</a:t>
            </a:r>
          </a:p>
          <a:p>
            <a:pPr lvl="1"/>
            <a:r>
              <a:rPr lang="hu-HU" dirty="0"/>
              <a:t>Nem kell minden képkockát a semmiből felépíteni</a:t>
            </a:r>
          </a:p>
          <a:p>
            <a:pPr lvl="1"/>
            <a:r>
              <a:rPr lang="hu-HU" dirty="0"/>
              <a:t>A legtöbb esetben a program generálja a képkockákat két állapot között</a:t>
            </a:r>
          </a:p>
          <a:p>
            <a:pPr lvl="1"/>
            <a:r>
              <a:rPr lang="hu-HU" dirty="0"/>
              <a:t>Lehetőség az automatizálásra</a:t>
            </a:r>
          </a:p>
          <a:p>
            <a:pPr lvl="1"/>
            <a:r>
              <a:rPr lang="hu-HU" dirty="0"/>
              <a:t>Könnyebb átalakítani korábbi munkákat (szükség esetén)</a:t>
            </a:r>
          </a:p>
          <a:p>
            <a:r>
              <a:rPr lang="hu-HU" dirty="0" err="1"/>
              <a:t>Frame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frame</a:t>
            </a:r>
            <a:r>
              <a:rPr lang="hu-HU" dirty="0"/>
              <a:t> animáció digitális formában napjainkban is létezik</a:t>
            </a:r>
          </a:p>
          <a:p>
            <a:r>
              <a:rPr lang="hu-HU" dirty="0"/>
              <a:t>Stop </a:t>
            </a:r>
            <a:r>
              <a:rPr lang="hu-HU" dirty="0" err="1"/>
              <a:t>motion</a:t>
            </a:r>
            <a:r>
              <a:rPr lang="hu-HU" dirty="0"/>
              <a:t> helyett 3D modellezés, illetve animáció történik</a:t>
            </a:r>
          </a:p>
        </p:txBody>
      </p:sp>
    </p:spTree>
    <p:extLst>
      <p:ext uri="{BB962C8B-B14F-4D97-AF65-F5344CB8AC3E}">
        <p14:creationId xmlns:p14="http://schemas.microsoft.com/office/powerpoint/2010/main" val="3344939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C501BA-8A3E-495B-8AEE-454E81322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2D animáció HOPA játékokban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89F29B7-EA10-4C6E-9B5A-D631E1445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In-</a:t>
            </a:r>
            <a:r>
              <a:rPr lang="hu-HU" dirty="0" err="1"/>
              <a:t>engine</a:t>
            </a:r>
            <a:r>
              <a:rPr lang="hu-HU" dirty="0"/>
              <a:t> mozgások</a:t>
            </a:r>
          </a:p>
          <a:p>
            <a:pPr lvl="1"/>
            <a:r>
              <a:rPr lang="hu-HU" dirty="0"/>
              <a:t>Egyszerűbb események, interakciók (pl. karakterek, tárgyak között)</a:t>
            </a:r>
          </a:p>
          <a:p>
            <a:pPr lvl="1"/>
            <a:r>
              <a:rPr lang="hu-HU" dirty="0"/>
              <a:t>Háttérmozgások</a:t>
            </a:r>
          </a:p>
          <a:p>
            <a:pPr lvl="1"/>
            <a:r>
              <a:rPr lang="hu-HU" dirty="0" err="1"/>
              <a:t>Particle</a:t>
            </a:r>
            <a:r>
              <a:rPr lang="hu-HU" dirty="0"/>
              <a:t> effektek</a:t>
            </a:r>
          </a:p>
          <a:p>
            <a:r>
              <a:rPr lang="hu-HU" dirty="0"/>
              <a:t>Egész képernyős videók (cutscene)</a:t>
            </a:r>
          </a:p>
          <a:p>
            <a:pPr lvl="1"/>
            <a:r>
              <a:rPr lang="hu-HU" dirty="0"/>
              <a:t>Fontosabb események</a:t>
            </a:r>
          </a:p>
          <a:p>
            <a:pPr lvl="1"/>
            <a:r>
              <a:rPr lang="hu-HU" dirty="0"/>
              <a:t>Átvezetők helyszínek között</a:t>
            </a:r>
          </a:p>
          <a:p>
            <a:pPr lvl="1"/>
            <a:r>
              <a:rPr lang="hu-HU" dirty="0" err="1"/>
              <a:t>Intro</a:t>
            </a:r>
            <a:r>
              <a:rPr lang="hu-HU" dirty="0"/>
              <a:t>, </a:t>
            </a:r>
            <a:r>
              <a:rPr lang="hu-HU" dirty="0" err="1"/>
              <a:t>outro</a:t>
            </a:r>
            <a:endParaRPr lang="hu-HU" dirty="0"/>
          </a:p>
          <a:p>
            <a:pPr lvl="1"/>
            <a:r>
              <a:rPr lang="hu-HU" dirty="0" err="1"/>
              <a:t>Demo</a:t>
            </a:r>
            <a:r>
              <a:rPr lang="hu-HU" dirty="0"/>
              <a:t> </a:t>
            </a:r>
            <a:r>
              <a:rPr lang="hu-HU" dirty="0" err="1"/>
              <a:t>final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74625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158A75-60A2-42A3-A802-736E020C7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2D animáció HOPA játékokban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F54744-E8D4-4E85-8E89-B2E2D0738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Átmenet művészet és programozás között</a:t>
            </a:r>
          </a:p>
          <a:p>
            <a:pPr lvl="1"/>
            <a:r>
              <a:rPr lang="hu-HU" dirty="0"/>
              <a:t>Művészi oldal a végeredmény szempontjából: legyen szép!</a:t>
            </a:r>
          </a:p>
          <a:p>
            <a:pPr lvl="1"/>
            <a:r>
              <a:rPr lang="hu-HU" dirty="0"/>
              <a:t>Programozói oldal az elkészítés szempontjából: számokkal, változókkal és képletekkel dolgozunk</a:t>
            </a:r>
          </a:p>
          <a:p>
            <a:r>
              <a:rPr lang="hu-HU" dirty="0"/>
              <a:t>Egyszerű megoldások a hatékonyság érdekében</a:t>
            </a:r>
          </a:p>
          <a:p>
            <a:pPr lvl="1"/>
            <a:r>
              <a:rPr lang="hu-HU" dirty="0"/>
              <a:t>Egyensúly a minőség és mennyiség között</a:t>
            </a:r>
          </a:p>
          <a:p>
            <a:pPr lvl="1"/>
            <a:r>
              <a:rPr lang="hu-HU" dirty="0"/>
              <a:t>A főszereplőt nem képviseli animált karakter</a:t>
            </a:r>
          </a:p>
          <a:p>
            <a:pPr lvl="1"/>
            <a:r>
              <a:rPr lang="hu-HU" dirty="0"/>
              <a:t>Gyakran csak az esemény iránya látható, a teljes mozgás a játékos képzeletére van bízva</a:t>
            </a:r>
          </a:p>
        </p:txBody>
      </p:sp>
    </p:spTree>
    <p:extLst>
      <p:ext uri="{BB962C8B-B14F-4D97-AF65-F5344CB8AC3E}">
        <p14:creationId xmlns:p14="http://schemas.microsoft.com/office/powerpoint/2010/main" val="2308523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591</Words>
  <Application>Microsoft Office PowerPoint</Application>
  <PresentationFormat>Szélesvásznú</PresentationFormat>
  <Paragraphs>96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Office-téma</vt:lpstr>
      <vt:lpstr>Játékanimáció</vt:lpstr>
      <vt:lpstr>Bevezetés</vt:lpstr>
      <vt:lpstr>Hagyományos technikák: frame by frame</vt:lpstr>
      <vt:lpstr>Frame by frame napjainkban</vt:lpstr>
      <vt:lpstr>Hagyományos technikák: stop motion</vt:lpstr>
      <vt:lpstr>Stop motion napjainkban</vt:lpstr>
      <vt:lpstr>Számítógépes technikák</vt:lpstr>
      <vt:lpstr>2D animáció HOPA játékokban</vt:lpstr>
      <vt:lpstr>2D animáció HOPA játékokban</vt:lpstr>
      <vt:lpstr>2D animáció HOPA játékokban</vt:lpstr>
      <vt:lpstr>VFX HOPA játékokban</vt:lpstr>
      <vt:lpstr>Particle tippek</vt:lpstr>
      <vt:lpstr>Particle tippek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Játékanimáció</dc:title>
  <dc:creator>Alex Kuster</dc:creator>
  <cp:lastModifiedBy>Alex Kuster</cp:lastModifiedBy>
  <cp:revision>77</cp:revision>
  <dcterms:created xsi:type="dcterms:W3CDTF">2017-10-31T11:56:39Z</dcterms:created>
  <dcterms:modified xsi:type="dcterms:W3CDTF">2017-12-11T10:34:54Z</dcterms:modified>
</cp:coreProperties>
</file>

<file path=docProps/thumbnail.jpeg>
</file>